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2" r:id="rId3"/>
    <p:sldId id="257" r:id="rId4"/>
    <p:sldId id="258" r:id="rId5"/>
    <p:sldId id="261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51" autoAdjust="0"/>
  </p:normalViewPr>
  <p:slideViewPr>
    <p:cSldViewPr>
      <p:cViewPr varScale="1">
        <p:scale>
          <a:sx n="84" d="100"/>
          <a:sy n="84" d="100"/>
        </p:scale>
        <p:origin x="-5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A9AB7-A38E-44BA-B22F-9DA0A3C46BD9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D15A8-BB09-4E1B-B0F5-AEDCBBE05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D15A8-BB09-4E1B-B0F5-AEDCBBE052F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VE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VE" smtClean="0"/>
              <a:t>Haga clic para modificar el estilo de texto del patrón</a:t>
            </a:r>
          </a:p>
          <a:p>
            <a:pPr lvl="1"/>
            <a:r>
              <a:rPr lang="es-VE" smtClean="0"/>
              <a:t>Segundo nivel</a:t>
            </a:r>
          </a:p>
          <a:p>
            <a:pPr lvl="2"/>
            <a:r>
              <a:rPr lang="es-VE" smtClean="0"/>
              <a:t>Tercer nivel</a:t>
            </a:r>
          </a:p>
          <a:p>
            <a:pPr lvl="3"/>
            <a:r>
              <a:rPr lang="es-VE" smtClean="0"/>
              <a:t>Cuarto nivel</a:t>
            </a:r>
          </a:p>
          <a:p>
            <a:pPr lvl="4"/>
            <a:r>
              <a:rPr lang="es-VE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 b="0" u="none"/>
            </a:lvl1pPr>
          </a:lstStyle>
          <a:p>
            <a:fld id="{4CE3350E-8D70-4439-8C25-0222A32A0583}" type="datetimeFigureOut">
              <a:rPr lang="en-US" smtClean="0"/>
              <a:pPr/>
              <a:t>8/1/2008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 b="0" u="none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 b="0" u="none"/>
            </a:lvl1pPr>
          </a:lstStyle>
          <a:p>
            <a:fld id="{C610AF39-7808-4768-A2CA-FEDCDB40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0"/>
            <a:ext cx="76200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Jesus and 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His Disciples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24400"/>
            <a:ext cx="6400800" cy="609600"/>
          </a:xfrm>
        </p:spPr>
        <p:txBody>
          <a:bodyPr/>
          <a:lstStyle/>
          <a:p>
            <a:r>
              <a:rPr lang="en-US" b="1" dirty="0" smtClean="0"/>
              <a:t>Lesson 5</a:t>
            </a:r>
            <a:endParaRPr lang="en-US" b="1" dirty="0"/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04800"/>
            <a:ext cx="7010400" cy="210175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Monday</a:t>
            </a:r>
            <a:br>
              <a:rPr lang="en-US" b="1" dirty="0" smtClean="0"/>
            </a:br>
            <a:r>
              <a:rPr lang="en-US" b="1" dirty="0" smtClean="0"/>
              <a:t>Missionary Instructions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b="1" dirty="0" smtClean="0"/>
              <a:t>Matt 10</a:t>
            </a:r>
          </a:p>
          <a:p>
            <a:r>
              <a:rPr lang="en-US" b="1" dirty="0" smtClean="0"/>
              <a:t>What does “wise as serpents and harmless of doves” mean?</a:t>
            </a:r>
          </a:p>
          <a:p>
            <a:r>
              <a:rPr lang="en-US" b="1" dirty="0" smtClean="0"/>
              <a:t>Why did the disciples only go to fellow Jews?</a:t>
            </a:r>
          </a:p>
          <a:p>
            <a:r>
              <a:rPr lang="en-US" b="1" dirty="0" smtClean="0"/>
              <a:t>How to you account for the miracles performed by the disciples?</a:t>
            </a:r>
          </a:p>
          <a:p>
            <a:r>
              <a:rPr lang="en-US" b="1" dirty="0" smtClean="0"/>
              <a:t>What kind of reception might they expect?</a:t>
            </a:r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Tuesday</a:t>
            </a:r>
            <a:br>
              <a:rPr lang="en-US" b="1" dirty="0" smtClean="0"/>
            </a:br>
            <a:r>
              <a:rPr lang="en-US" b="1" dirty="0" smtClean="0"/>
              <a:t>Jews and Gentiles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THE</a:t>
            </a:r>
            <a:r>
              <a:rPr lang="en-US" b="1" dirty="0" smtClean="0"/>
              <a:t> big problem in most of the New Testament.</a:t>
            </a:r>
          </a:p>
          <a:p>
            <a:r>
              <a:rPr lang="en-US" b="1" dirty="0" smtClean="0"/>
              <a:t>How do you coordinate Matt. 10:5,6 with Matt. 28:18-20?</a:t>
            </a:r>
          </a:p>
          <a:p>
            <a:r>
              <a:rPr lang="en-US" b="1" dirty="0" smtClean="0"/>
              <a:t>What is “cultural sensitivity?”</a:t>
            </a:r>
          </a:p>
          <a:p>
            <a:r>
              <a:rPr lang="en-US" b="1" dirty="0" smtClean="0"/>
              <a:t>Why were the Jews “first to hear the message of God?”   </a:t>
            </a:r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Wednesday</a:t>
            </a:r>
            <a:br>
              <a:rPr lang="en-US" b="1" dirty="0" smtClean="0"/>
            </a:br>
            <a:r>
              <a:rPr lang="en-US" b="1" dirty="0" smtClean="0"/>
              <a:t>A Holistic Ministry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Matt. 10:7,8</a:t>
            </a:r>
          </a:p>
          <a:p>
            <a:r>
              <a:rPr lang="en-US" b="1" dirty="0" smtClean="0"/>
              <a:t>Luke 4:18,19</a:t>
            </a:r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Thursday</a:t>
            </a:r>
            <a:br>
              <a:rPr lang="en-US" b="1" dirty="0" smtClean="0"/>
            </a:br>
            <a:r>
              <a:rPr lang="en-US" b="1" dirty="0" smtClean="0"/>
              <a:t>Do Not Be Afraid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Afraid of whom?</a:t>
            </a:r>
          </a:p>
          <a:p>
            <a:r>
              <a:rPr lang="en-US" b="1" dirty="0" smtClean="0"/>
              <a:t>Matt. 10:22 </a:t>
            </a:r>
          </a:p>
          <a:p>
            <a:r>
              <a:rPr lang="en-US" b="1" dirty="0" smtClean="0"/>
              <a:t>Paul: 2 Corinthians 6:3-10</a:t>
            </a:r>
          </a:p>
          <a:p>
            <a:r>
              <a:rPr lang="en-US" b="1" dirty="0" smtClean="0"/>
              <a:t>How does Paul end this review of his missionary activity?</a:t>
            </a:r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Putting It All Together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b="1" dirty="0" smtClean="0"/>
              <a:t>Jesus teaching of the disciples:</a:t>
            </a:r>
          </a:p>
          <a:p>
            <a:endParaRPr lang="en-US" b="1" dirty="0" smtClean="0"/>
          </a:p>
          <a:p>
            <a:r>
              <a:rPr lang="en-US" b="1" dirty="0" smtClean="0"/>
              <a:t>Their personal preparation?</a:t>
            </a:r>
          </a:p>
          <a:p>
            <a:r>
              <a:rPr lang="en-US" b="1" dirty="0" smtClean="0"/>
              <a:t>Their active service?</a:t>
            </a:r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Formula in the Lessons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286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Personal preparation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38862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Active service</a:t>
            </a:r>
            <a:endParaRPr lang="en-US" sz="3600" b="1" dirty="0"/>
          </a:p>
        </p:txBody>
      </p:sp>
      <p:sp>
        <p:nvSpPr>
          <p:cNvPr id="6" name="Curved Right Arrow 5"/>
          <p:cNvSpPr/>
          <p:nvPr/>
        </p:nvSpPr>
        <p:spPr bwMode="auto">
          <a:xfrm>
            <a:off x="2743200" y="2971800"/>
            <a:ext cx="731520" cy="1216152"/>
          </a:xfrm>
          <a:prstGeom prst="curvedRightArrow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800" b="1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828800" y="1295400"/>
            <a:ext cx="5334000" cy="1524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Quarter Overview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457200" y="1295400"/>
          <a:ext cx="8229600" cy="46634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990600"/>
                <a:gridCol w="3124200"/>
                <a:gridCol w="990600"/>
                <a:gridCol w="3124200"/>
              </a:tblGrid>
              <a:tr h="591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272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Paul’s personal preparation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Peter: Personal preparation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272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Paul as a missionary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Peter: Active</a:t>
                      </a:r>
                      <a:r>
                        <a:rPr lang="en-US" baseline="0" dirty="0" smtClean="0"/>
                        <a:t> service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27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682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John the Baptist: Personal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    preparation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and active   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    service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Women in ministry: Active service for everyone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776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Jesus</a:t>
                      </a:r>
                      <a:r>
                        <a:rPr lang="en-US" baseline="0" dirty="0" smtClean="0"/>
                        <a:t> – Missionary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Mission outside of home territory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4169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Jesus – Trainer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Philip: Gift of </a:t>
                      </a:r>
                      <a:r>
                        <a:rPr lang="en-US" dirty="0" smtClean="0"/>
                        <a:t>missionary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2729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Jesus – Spiritual impact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call to mission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776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John: Personal preparation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          and active service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“Kingdom of God” (Luke 1:76)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Witnessing instructions (Matt. 10).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Who to witness to (Matt. 10:5, 6; 28:19).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The original disciples received witnessing instructions based on timeless principles. They work just as well today when properly understood and applied.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/>
          <p:cNvSpPr/>
          <p:nvPr/>
        </p:nvSpPr>
        <p:spPr bwMode="auto">
          <a:xfrm>
            <a:off x="2362200" y="4495800"/>
            <a:ext cx="4114800" cy="9906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800" b="1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2514600" y="3581400"/>
            <a:ext cx="4114800" cy="990600"/>
          </a:xfrm>
          <a:prstGeom prst="ellips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800" b="1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“The Kingdom is at Hand”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133599"/>
          </a:xfrm>
        </p:spPr>
        <p:txBody>
          <a:bodyPr/>
          <a:lstStyle/>
          <a:p>
            <a:r>
              <a:rPr lang="en-US" b="1" dirty="0" smtClean="0"/>
              <a:t>The disciples had a hard time under-standing the “kingdom.”</a:t>
            </a:r>
          </a:p>
          <a:p>
            <a:r>
              <a:rPr lang="en-US" b="1" dirty="0" smtClean="0"/>
              <a:t>Two Old Testament pictures of the Messiah</a:t>
            </a:r>
          </a:p>
          <a:p>
            <a:pPr>
              <a:buNone/>
            </a:pPr>
            <a:endParaRPr lang="en-US" b="1" dirty="0"/>
          </a:p>
        </p:txBody>
      </p:sp>
      <p:grpSp>
        <p:nvGrpSpPr>
          <p:cNvPr id="38" name="Group 37"/>
          <p:cNvGrpSpPr/>
          <p:nvPr/>
        </p:nvGrpSpPr>
        <p:grpSpPr>
          <a:xfrm>
            <a:off x="1219200" y="3810000"/>
            <a:ext cx="6096000" cy="1359932"/>
            <a:chOff x="1524000" y="3429000"/>
            <a:chExt cx="6096000" cy="1359932"/>
          </a:xfrm>
        </p:grpSpPr>
        <p:grpSp>
          <p:nvGrpSpPr>
            <p:cNvPr id="35" name="Group 34"/>
            <p:cNvGrpSpPr/>
            <p:nvPr/>
          </p:nvGrpSpPr>
          <p:grpSpPr>
            <a:xfrm>
              <a:off x="1524000" y="3581400"/>
              <a:ext cx="6096000" cy="991799"/>
              <a:chOff x="1524000" y="3581400"/>
              <a:chExt cx="6096000" cy="991799"/>
            </a:xfrm>
          </p:grpSpPr>
          <p:cxnSp>
            <p:nvCxnSpPr>
              <p:cNvPr id="5" name="Straight Connector 4"/>
              <p:cNvCxnSpPr/>
              <p:nvPr/>
            </p:nvCxnSpPr>
            <p:spPr bwMode="auto">
              <a:xfrm>
                <a:off x="1981200" y="3581400"/>
                <a:ext cx="5638800" cy="1199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>
                <a:off x="1981200" y="4572000"/>
                <a:ext cx="5638800" cy="1199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 rot="5400000">
                <a:off x="1485900" y="3619500"/>
                <a:ext cx="533400" cy="45720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auto">
              <a:xfrm rot="16200000" flipH="1">
                <a:off x="1524000" y="4114800"/>
                <a:ext cx="457200" cy="45720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6" name="TextBox 35"/>
            <p:cNvSpPr txBox="1"/>
            <p:nvPr/>
          </p:nvSpPr>
          <p:spPr>
            <a:xfrm>
              <a:off x="3276600" y="3429000"/>
              <a:ext cx="31242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King – Gen. 49 “Jacob”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124200" y="4419600"/>
              <a:ext cx="31242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Suffering – Isa. 53</a:t>
              </a:r>
              <a:endParaRPr lang="en-US" b="1" dirty="0"/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“The Kingdom is at Hand”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r>
              <a:rPr lang="en-US" b="1" dirty="0" smtClean="0"/>
              <a:t>The disciples had a hard time under-standing the “kingdom.”</a:t>
            </a:r>
          </a:p>
          <a:p>
            <a:pPr>
              <a:buNone/>
            </a:pP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62000" y="3733800"/>
            <a:ext cx="7467600" cy="158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914400" y="3733800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62000" y="4038600"/>
            <a:ext cx="129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John 1:40-42 – Recognize Jesus as messiah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3124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27 AD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0" y="4038600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Matt. 4:18; Luke 5</a:t>
            </a:r>
          </a:p>
          <a:p>
            <a:r>
              <a:rPr lang="en-US" dirty="0" smtClean="0"/>
              <a:t>Called to full-time discipleship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 bwMode="auto">
          <a:xfrm rot="5400000">
            <a:off x="4420394" y="3580606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1524000" y="3276600"/>
            <a:ext cx="2971800" cy="369332"/>
            <a:chOff x="1524000" y="3276600"/>
            <a:chExt cx="2971800" cy="369332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1524000" y="3505200"/>
              <a:ext cx="2971800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2286000" y="3276600"/>
              <a:ext cx="13716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Two years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315200" y="39624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John 6:69 </a:t>
            </a:r>
          </a:p>
          <a:p>
            <a:r>
              <a:rPr lang="en-US" dirty="0" smtClean="0"/>
              <a:t>Crisis in Galilee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 rot="5400000">
            <a:off x="7620794" y="3656806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4876800" y="3276600"/>
            <a:ext cx="2971800" cy="369332"/>
            <a:chOff x="1524000" y="3276600"/>
            <a:chExt cx="2971800" cy="369332"/>
          </a:xfrm>
        </p:grpSpPr>
        <p:cxnSp>
          <p:nvCxnSpPr>
            <p:cNvPr id="22" name="Straight Arrow Connector 21"/>
            <p:cNvCxnSpPr/>
            <p:nvPr/>
          </p:nvCxnSpPr>
          <p:spPr bwMode="auto">
            <a:xfrm>
              <a:off x="1524000" y="3505200"/>
              <a:ext cx="2971800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2286000" y="3276600"/>
              <a:ext cx="13716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One year</a:t>
              </a:r>
              <a:endParaRPr lang="en-US" dirty="0"/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“The Kingdom is at Hand”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r>
              <a:rPr lang="en-US" b="1" dirty="0" smtClean="0"/>
              <a:t>The disciples had a hard time under-standing the “kingdom.”</a:t>
            </a:r>
          </a:p>
          <a:p>
            <a:pPr>
              <a:buNone/>
            </a:pP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62000" y="3733800"/>
            <a:ext cx="7467600" cy="158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914400" y="3733800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62000" y="4038600"/>
            <a:ext cx="129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Six months training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 public ministry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0" y="40386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Matt. 16:13 First time called the Messiah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 bwMode="auto">
          <a:xfrm rot="5400000">
            <a:off x="4420394" y="3580606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19"/>
          <p:cNvGrpSpPr/>
          <p:nvPr/>
        </p:nvGrpSpPr>
        <p:grpSpPr>
          <a:xfrm>
            <a:off x="1524000" y="3276600"/>
            <a:ext cx="2971800" cy="369332"/>
            <a:chOff x="1524000" y="3276600"/>
            <a:chExt cx="2971800" cy="369332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1524000" y="3505200"/>
              <a:ext cx="2971800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2286000" y="3276600"/>
              <a:ext cx="13716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6 months</a:t>
              </a:r>
              <a:endParaRPr lang="en-US" dirty="0"/>
            </a:p>
          </p:txBody>
        </p:sp>
      </p:grpSp>
      <p:grpSp>
        <p:nvGrpSpPr>
          <p:cNvPr id="6" name="Group 20"/>
          <p:cNvGrpSpPr/>
          <p:nvPr/>
        </p:nvGrpSpPr>
        <p:grpSpPr>
          <a:xfrm>
            <a:off x="4876800" y="3276600"/>
            <a:ext cx="2971800" cy="369332"/>
            <a:chOff x="1524000" y="3276600"/>
            <a:chExt cx="2971800" cy="369332"/>
          </a:xfrm>
        </p:grpSpPr>
        <p:cxnSp>
          <p:nvCxnSpPr>
            <p:cNvPr id="22" name="Straight Arrow Connector 21"/>
            <p:cNvCxnSpPr/>
            <p:nvPr/>
          </p:nvCxnSpPr>
          <p:spPr bwMode="auto">
            <a:xfrm>
              <a:off x="1524000" y="3505200"/>
              <a:ext cx="2971800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2286000" y="3276600"/>
              <a:ext cx="13716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6-9 months</a:t>
              </a:r>
              <a:endParaRPr lang="en-US" dirty="0"/>
            </a:p>
          </p:txBody>
        </p:sp>
      </p:grp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543800" y="2819400"/>
            <a:ext cx="10287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Sunday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“The Kingdom is at Hand”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b="1" dirty="0" smtClean="0"/>
              <a:t>The disciples had a hard time under-standing the “kingdom.”</a:t>
            </a:r>
          </a:p>
          <a:p>
            <a:r>
              <a:rPr lang="en-US" b="1" dirty="0" smtClean="0"/>
              <a:t>Five “</a:t>
            </a:r>
            <a:r>
              <a:rPr lang="en-US" b="1" dirty="0" err="1" smtClean="0"/>
              <a:t>nows</a:t>
            </a:r>
            <a:r>
              <a:rPr lang="en-US" b="1" dirty="0" smtClean="0"/>
              <a:t>” the disciples had to learn: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b="1" dirty="0" smtClean="0"/>
              <a:t>Now . . .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b="1" dirty="0" smtClean="0"/>
              <a:t>Now . . .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b="1" dirty="0" smtClean="0"/>
              <a:t>Now . . .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b="1" dirty="0" smtClean="0"/>
              <a:t>Now . . .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b="1" dirty="0" smtClean="0"/>
              <a:t>Now . . .</a:t>
            </a:r>
          </a:p>
          <a:p>
            <a:pPr marL="1314450" lvl="2" indent="-514350">
              <a:buNone/>
            </a:pPr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Sunday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“The Kingdom is at Hand”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marL="514350" indent="-514350"/>
            <a:r>
              <a:rPr lang="en-US" b="1" dirty="0" smtClean="0"/>
              <a:t>Statements relating to the “kingdom”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Martin Luther King: “I have seen the promised land”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John the Baptist: “The kingdom of God is at hand.”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“Kingdom age” theology: The rule of God on earth is defined as control of all social institutions.  </a:t>
            </a:r>
          </a:p>
          <a:p>
            <a:pPr marL="514350" indent="-514350"/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Bible environment</Template>
  <TotalTime>444</TotalTime>
  <Words>503</Words>
  <Application>Microsoft Office PowerPoint</Application>
  <PresentationFormat>On-screen Show (4:3)</PresentationFormat>
  <Paragraphs>115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Diseño predeterminado</vt:lpstr>
      <vt:lpstr>Jesus and  His Disciples</vt:lpstr>
      <vt:lpstr>Formula in the Lessons</vt:lpstr>
      <vt:lpstr>Quarter Overview</vt:lpstr>
      <vt:lpstr>Outline</vt:lpstr>
      <vt:lpstr>“The Kingdom is at Hand”</vt:lpstr>
      <vt:lpstr>“The Kingdom is at Hand”</vt:lpstr>
      <vt:lpstr>“The Kingdom is at Hand”</vt:lpstr>
      <vt:lpstr>Sunday “The Kingdom is at Hand”</vt:lpstr>
      <vt:lpstr>Sunday “The Kingdom is at Hand”</vt:lpstr>
      <vt:lpstr>Monday Missionary Instructions</vt:lpstr>
      <vt:lpstr>Tuesday Jews and Gentiles</vt:lpstr>
      <vt:lpstr>Wednesday A Holistic Ministry</vt:lpstr>
      <vt:lpstr>Thursday Do Not Be Afraid</vt:lpstr>
      <vt:lpstr> Putting It All Together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Zackrison</dc:creator>
  <cp:lastModifiedBy>James Zackrison</cp:lastModifiedBy>
  <cp:revision>5</cp:revision>
  <dcterms:created xsi:type="dcterms:W3CDTF">2008-08-01T15:02:45Z</dcterms:created>
  <dcterms:modified xsi:type="dcterms:W3CDTF">2008-08-01T22:28:05Z</dcterms:modified>
</cp:coreProperties>
</file>